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8" r:id="rId3"/>
    <p:sldId id="280" r:id="rId4"/>
    <p:sldId id="294" r:id="rId5"/>
    <p:sldId id="291" r:id="rId6"/>
    <p:sldId id="293" r:id="rId7"/>
    <p:sldId id="289" r:id="rId8"/>
    <p:sldId id="285" r:id="rId9"/>
    <p:sldId id="282" r:id="rId10"/>
    <p:sldId id="28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9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Environmental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 smtClean="0"/>
              <a:t>Water Allocation Committee	 May 11,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Upcoming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7" y="1228728"/>
            <a:ext cx="8170126" cy="50196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Draft petition submitted by applicant February 23</a:t>
            </a:r>
            <a:r>
              <a:rPr lang="en-US" sz="2200" baseline="30000" dirty="0" smtClean="0"/>
              <a:t>rd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DWR review and comments – final petition submitted late April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Record of Decision (ROD) signed by DEQ on April 12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At the July WAC/EMC meetings: seek Draft Determination on petition for IBT certificate and assignment of hearing officer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NCDEQ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IBT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Requests Currently in Process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Pender County</a:t>
            </a:r>
            <a:endParaRPr lang="en-US" sz="2000" dirty="0">
              <a:solidFill>
                <a:prstClr val="black"/>
              </a:solidFill>
            </a:endParaRPr>
          </a:p>
          <a:p>
            <a:pPr lvl="2"/>
            <a:r>
              <a:rPr lang="en-US" sz="2000" dirty="0">
                <a:solidFill>
                  <a:prstClr val="black"/>
                </a:solidFill>
              </a:rPr>
              <a:t>New </a:t>
            </a:r>
            <a:r>
              <a:rPr lang="en-US" sz="2000" dirty="0" smtClean="0">
                <a:solidFill>
                  <a:prstClr val="black"/>
                </a:solidFill>
              </a:rPr>
              <a:t>Certificate, </a:t>
            </a:r>
            <a:r>
              <a:rPr lang="en-US" sz="2000" dirty="0">
                <a:solidFill>
                  <a:prstClr val="black"/>
                </a:solidFill>
              </a:rPr>
              <a:t>following </a:t>
            </a:r>
            <a:r>
              <a:rPr lang="en-US" sz="2000" dirty="0" smtClean="0">
                <a:solidFill>
                  <a:prstClr val="black"/>
                </a:solidFill>
              </a:rPr>
              <a:t>G.S</a:t>
            </a:r>
            <a:r>
              <a:rPr lang="en-US" sz="2000" dirty="0">
                <a:solidFill>
                  <a:prstClr val="black"/>
                </a:solidFill>
              </a:rPr>
              <a:t>. 143-215.22L(w)  </a:t>
            </a:r>
            <a:r>
              <a:rPr lang="en-US" sz="2000" dirty="0" smtClean="0">
                <a:solidFill>
                  <a:prstClr val="black"/>
                </a:solidFill>
              </a:rPr>
              <a:t>(Requirements for Coastal Counties)</a:t>
            </a:r>
          </a:p>
          <a:p>
            <a:pPr marL="6858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Union County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09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3563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Pender County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Cape</a:t>
                      </a:r>
                      <a:r>
                        <a:rPr lang="en-US" sz="2400" baseline="0" dirty="0" smtClean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</a:t>
                      </a:r>
                      <a:r>
                        <a:rPr lang="en-US" sz="2000" b="1" dirty="0" smtClean="0">
                          <a:effectLst/>
                        </a:rPr>
                        <a:t>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South</a:t>
                      </a:r>
                      <a:r>
                        <a:rPr lang="en-US" sz="2400" baseline="0" dirty="0" smtClean="0">
                          <a:effectLst/>
                        </a:rPr>
                        <a:t> River, Northeast Cape Fear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effectLst/>
                        </a:rPr>
                        <a:t>N/A</a:t>
                      </a:r>
                      <a:endParaRPr lang="en-US" sz="2400" b="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 smtClean="0">
                          <a:effectLst/>
                        </a:rPr>
                        <a:t>(2045 Demands):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</a:rPr>
                        <a:t>15 MGD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Pender County Utilities Water Supply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IBT needed due to growth </a:t>
            </a:r>
          </a:p>
          <a:p>
            <a:pPr lvl="1"/>
            <a:r>
              <a:rPr lang="en-US" dirty="0" smtClean="0"/>
              <a:t>coastal access and vicinity to Wilmington </a:t>
            </a:r>
          </a:p>
          <a:p>
            <a:pPr lvl="1"/>
            <a:r>
              <a:rPr lang="en-US" dirty="0" smtClean="0"/>
              <a:t>economic development along US 17 corridor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system expansion to move residents off groundwater – 70 miles of water lines being constructed this year, 200 miles planned over next 20 years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PCU’s </a:t>
            </a:r>
            <a:r>
              <a:rPr lang="en-US" dirty="0"/>
              <a:t>water treatment plant (WTP) is currently permitted for 2 MGD, but is readily expandable to 6 MGD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Co-applicants </a:t>
            </a:r>
            <a:r>
              <a:rPr lang="en-US" dirty="0" smtClean="0"/>
              <a:t>on IBT certificate (currently rely on groundwater):</a:t>
            </a:r>
          </a:p>
          <a:p>
            <a:pPr lvl="1"/>
            <a:r>
              <a:rPr lang="en-US" dirty="0"/>
              <a:t>Town of Burgaw</a:t>
            </a:r>
          </a:p>
          <a:p>
            <a:pPr lvl="1"/>
            <a:r>
              <a:rPr lang="en-US" dirty="0" smtClean="0"/>
              <a:t>Town </a:t>
            </a:r>
            <a:r>
              <a:rPr lang="en-US" dirty="0"/>
              <a:t>of Topsail Beach</a:t>
            </a:r>
          </a:p>
          <a:p>
            <a:pPr lvl="1"/>
            <a:r>
              <a:rPr lang="en-US" dirty="0" smtClean="0"/>
              <a:t>Town </a:t>
            </a:r>
            <a:r>
              <a:rPr lang="en-US" dirty="0"/>
              <a:t>of Surf City</a:t>
            </a:r>
          </a:p>
          <a:p>
            <a:pPr lvl="1"/>
            <a:r>
              <a:rPr lang="en-US" dirty="0" smtClean="0"/>
              <a:t>Town </a:t>
            </a:r>
            <a:r>
              <a:rPr lang="en-US" dirty="0"/>
              <a:t>of Wallace</a:t>
            </a:r>
          </a:p>
          <a:p>
            <a:pPr lvl="1"/>
            <a:r>
              <a:rPr lang="en-US" dirty="0" smtClean="0"/>
              <a:t>Utilities</a:t>
            </a:r>
            <a:r>
              <a:rPr lang="en-US" dirty="0"/>
              <a:t>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 smtClean="0">
                  <a:solidFill>
                    <a:srgbClr val="000000"/>
                  </a:solidFill>
                  <a:latin typeface="Arial Narrow" pitchFamily="34" charset="0"/>
                </a:rPr>
                <a:t>II</a:t>
              </a: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00"/>
                  </a:solidFill>
                  <a:latin typeface="Arial Narrow" pitchFamily="34" charset="0"/>
                </a:rPr>
                <a:t>I</a:t>
              </a:r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petition and </a:t>
              </a:r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30-day notice of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  <a:endParaRPr lang="en-US" altLang="en-US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000000"/>
                  </a:solidFill>
                  <a:latin typeface="Arial Narrow" pitchFamily="34" charset="0"/>
                </a:rPr>
                <a:t>NCDEQ </a:t>
              </a:r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/>
              <a:t>IBT Process § 143-215.22L(w)</a:t>
            </a:r>
            <a:br>
              <a:rPr lang="en-US" sz="4000" dirty="0" smtClean="0"/>
            </a:br>
            <a:r>
              <a:rPr lang="en-US" sz="2000" dirty="0" smtClean="0"/>
              <a:t>Requirements for Coastal Counties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78728"/>
              </p:ext>
            </p:extLst>
          </p:nvPr>
        </p:nvGraphicFramePr>
        <p:xfrm>
          <a:off x="628650" y="1228725"/>
          <a:ext cx="7886700" cy="235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Union County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Yadkin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</a:t>
                      </a:r>
                      <a:r>
                        <a:rPr lang="en-US" sz="2000" b="1" dirty="0" smtClean="0">
                          <a:effectLst/>
                        </a:rPr>
                        <a:t>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Rocky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effectLst/>
                        </a:rPr>
                        <a:t>N/A</a:t>
                      </a:r>
                      <a:endParaRPr lang="en-US" sz="2400" b="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 smtClean="0">
                          <a:effectLst/>
                        </a:rPr>
                        <a:t>(2050 Demands):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435731"/>
            <a:ext cx="8991600" cy="613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rot="21368564">
            <a:off x="4365549" y="1709783"/>
            <a:ext cx="3896420" cy="979667"/>
          </a:xfrm>
          <a:custGeom>
            <a:avLst/>
            <a:gdLst>
              <a:gd name="connsiteX0" fmla="*/ 2976465 w 2976465"/>
              <a:gd name="connsiteY0" fmla="*/ 178152 h 1157866"/>
              <a:gd name="connsiteX1" fmla="*/ 1073020 w 2976465"/>
              <a:gd name="connsiteY1" fmla="*/ 75515 h 1157866"/>
              <a:gd name="connsiteX2" fmla="*/ 0 w 2976465"/>
              <a:gd name="connsiteY2" fmla="*/ 1157866 h 11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465" h="1157866">
                <a:moveTo>
                  <a:pt x="2976465" y="178152"/>
                </a:moveTo>
                <a:cubicBezTo>
                  <a:pt x="2272781" y="45190"/>
                  <a:pt x="1569097" y="-87771"/>
                  <a:pt x="1073020" y="75515"/>
                </a:cubicBezTo>
                <a:cubicBezTo>
                  <a:pt x="576943" y="238801"/>
                  <a:pt x="288471" y="698333"/>
                  <a:pt x="0" y="115786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0808" y="3048000"/>
            <a:ext cx="2085392" cy="1566572"/>
          </a:xfrm>
          <a:custGeom>
            <a:avLst/>
            <a:gdLst>
              <a:gd name="connsiteX0" fmla="*/ 0 w 2304661"/>
              <a:gd name="connsiteY0" fmla="*/ 1194318 h 1236890"/>
              <a:gd name="connsiteX1" fmla="*/ 1520890 w 2304661"/>
              <a:gd name="connsiteY1" fmla="*/ 1091681 h 1236890"/>
              <a:gd name="connsiteX2" fmla="*/ 2304661 w 2304661"/>
              <a:gd name="connsiteY2" fmla="*/ 0 h 1236890"/>
              <a:gd name="connsiteX3" fmla="*/ 2304661 w 2304661"/>
              <a:gd name="connsiteY3" fmla="*/ 0 h 12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661" h="1236890">
                <a:moveTo>
                  <a:pt x="0" y="1194318"/>
                </a:moveTo>
                <a:cubicBezTo>
                  <a:pt x="568390" y="1242526"/>
                  <a:pt x="1136780" y="1290734"/>
                  <a:pt x="1520890" y="1091681"/>
                </a:cubicBezTo>
                <a:cubicBezTo>
                  <a:pt x="1905000" y="892628"/>
                  <a:pt x="2304661" y="0"/>
                  <a:pt x="2304661" y="0"/>
                </a:cubicBezTo>
                <a:lnTo>
                  <a:pt x="2304661" y="0"/>
                </a:lnTo>
              </a:path>
            </a:pathLst>
          </a:custGeom>
          <a:noFill/>
          <a:ln w="635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4958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308" y="16764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54" y="3883249"/>
            <a:ext cx="86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Monroe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453812" y="3736133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2566" y="904307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Cabarrus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772" y="1428009"/>
            <a:ext cx="104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Norwood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8186" y="685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Lake </a:t>
            </a:r>
            <a:r>
              <a:rPr lang="en-US" sz="1200" dirty="0" err="1" smtClean="0"/>
              <a:t>Tillery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1" y="2438516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Mecklenburg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696" y="2852824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585" y="932021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9224" y="4800600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2646" y="2328327"/>
            <a:ext cx="223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Proposed 23.0 mgd IBT: Yadkin to Rocky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6385" y="4669956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Existing 5.0 </a:t>
            </a:r>
            <a:r>
              <a:rPr lang="en-US" i="1" dirty="0" err="1" smtClean="0"/>
              <a:t>mgd</a:t>
            </a:r>
            <a:r>
              <a:rPr lang="en-US" i="1" dirty="0" smtClean="0"/>
              <a:t> Grandfathered IBT: Catawba to Rocky</a:t>
            </a:r>
            <a:endParaRPr lang="en-US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3812" y="3190091"/>
            <a:ext cx="1424119" cy="6789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8947" y="2438517"/>
            <a:ext cx="0" cy="4570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10000" y="2743258"/>
            <a:ext cx="478947" cy="152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3090" y="4370520"/>
            <a:ext cx="21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Rocky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0265" y="4117053"/>
            <a:ext cx="19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Yadkin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888" y="1806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Catawba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17" y="4800600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 Carolina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25"/>
            <a:ext cx="7886700" cy="781647"/>
          </a:xfrm>
        </p:spPr>
        <p:txBody>
          <a:bodyPr/>
          <a:lstStyle/>
          <a:p>
            <a:r>
              <a:rPr lang="en-US" dirty="0"/>
              <a:t>IBT Process § 143-215.22L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4799" y="764778"/>
            <a:ext cx="8690517" cy="5684838"/>
            <a:chOff x="375" y="1800"/>
            <a:chExt cx="13680" cy="9171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b="1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3+ Public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Written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response to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735" y="4801"/>
              <a:ext cx="1948" cy="194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Adequacy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of environmental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document determined (DEQ issues ROD)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12" y="6563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B050"/>
                  </a:solidFill>
                  <a:latin typeface="Arial Narrow" pitchFamily="34" charset="0"/>
                  <a:sym typeface="Wingdings"/>
                </a:rPr>
                <a:t>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III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" y="7455"/>
              <a:ext cx="2101" cy="238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issues Draft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Determination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within 90 days of receiving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petition and adequacy of doc determined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57" y="7585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291" y="7850"/>
              <a:ext cx="2341" cy="168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issuing draft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determination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280" y="8057"/>
              <a:ext cx="1783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735" y="7768"/>
              <a:ext cx="1849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Written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response to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8789" y="6023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requested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660995" y="3068528"/>
            <a:ext cx="0" cy="3139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266771" y="5387777"/>
            <a:ext cx="7434" cy="518212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10829" y="2877015"/>
            <a:ext cx="18585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9980" y="1650380"/>
            <a:ext cx="810322" cy="743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19922" y="2877015"/>
            <a:ext cx="289932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722" y="2877015"/>
            <a:ext cx="27506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21912" y="3620429"/>
            <a:ext cx="34197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45968" y="4997258"/>
            <a:ext cx="480266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69723" y="4997258"/>
            <a:ext cx="59334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583044" y="4997258"/>
            <a:ext cx="37914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1912" y="4997258"/>
            <a:ext cx="40144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5386</TotalTime>
  <Words>608</Words>
  <Application>Microsoft Office PowerPoint</Application>
  <PresentationFormat>On-screen Show (4:3)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Wingdings</vt:lpstr>
      <vt:lpstr>2_Office Theme</vt:lpstr>
      <vt:lpstr>Department of Environmental Quality</vt:lpstr>
      <vt:lpstr>IBT Update</vt:lpstr>
      <vt:lpstr>Proposed Project Description</vt:lpstr>
      <vt:lpstr>Pender County and IBT Basins</vt:lpstr>
      <vt:lpstr>Pender County Utilities Water Supply System</vt:lpstr>
      <vt:lpstr>IBT Process § 143-215.22L(w) Requirements for Coastal Counties </vt:lpstr>
      <vt:lpstr>Proposed Project Description</vt:lpstr>
      <vt:lpstr>PowerPoint Presentation</vt:lpstr>
      <vt:lpstr>IBT Process § 143-215.22L</vt:lpstr>
      <vt:lpstr>Current and Upcoming Actions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76</cp:revision>
  <dcterms:created xsi:type="dcterms:W3CDTF">2015-07-07T20:02:11Z</dcterms:created>
  <dcterms:modified xsi:type="dcterms:W3CDTF">2016-04-21T15:28:52Z</dcterms:modified>
</cp:coreProperties>
</file>